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60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76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408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99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14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77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95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670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18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328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0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32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92FF-9654-4C8F-9AA5-0CF911261AF2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D928-E272-43C3-BED0-4BC17008E3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71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48;&#1089;&#1087;&#1086;&#1083;&#1082;&#1086;&#1084;\&#1087;&#1086;&#1089;&#1090;&#1072;&#1085;&#1086;&#1074;&#1083;&#1077;&#1085;&#1080;&#1077;\&#1048;&#1089;&#1087;&#1086;&#1083;&#1082;&#1086;&#1084;%202012\&#1048;&#1089;&#1087;&#1086;&#1083;&#1082;&#1086;&#1084;%2029.03.12%20&#1075;\&#1048;&#1089;&#1087;&#1086;&#1083;&#1082;&#1086;&#1084;%2019.12.12%20&#1075;\&#1056;&#1072;&#1079;&#1098;&#1103;&#1089;&#1085;&#1077;&#1085;&#1080;&#1077;%203.doc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9AF85F0B3BBF93B2410A944BCCDFE7395AFFAD7311BE8BE50153CFA5CA5F0B91912A8C29EEE083FCAN0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AE03A14ADE86399CA5FF88ED4E07B0332C926D67CC0D1F9CCF08317D0Y4VDL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1686049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ru-RU" sz="2400" b="1" dirty="0"/>
              <a:t> </a:t>
            </a:r>
            <a:r>
              <a:rPr lang="ru-RU" sz="2400" b="1" dirty="0" smtClean="0"/>
              <a:t>                                                                                                       </a:t>
            </a:r>
            <a:r>
              <a:rPr lang="ru-RU" sz="1800" b="1" dirty="0" smtClean="0"/>
              <a:t>Проект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/>
              <a:t> 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856984" cy="4320480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МЕТОДИЧЕСКИЕ </a:t>
            </a:r>
            <a:r>
              <a:rPr lang="ru-RU" b="1" i="1" dirty="0">
                <a:solidFill>
                  <a:schemeClr val="tx1"/>
                </a:solidFill>
              </a:rPr>
              <a:t>РЕКОМЕНДАЦИИ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i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2600" b="1" i="1" dirty="0">
                <a:solidFill>
                  <a:schemeClr val="tx1"/>
                </a:solidFill>
              </a:rPr>
              <a:t>«Организация работы представителя выборного профсоюзного органа первичной профсоюзной организации в  составе комиссии, проводящей специальную оценку  рабочих мест по условиям труда»</a:t>
            </a:r>
            <a:endParaRPr lang="ru-RU" sz="2600" b="1" dirty="0">
              <a:solidFill>
                <a:schemeClr val="tx1"/>
              </a:solidFill>
            </a:endParaRPr>
          </a:p>
          <a:p>
            <a:r>
              <a:rPr lang="ru-RU" sz="2600" b="1" i="1" dirty="0">
                <a:solidFill>
                  <a:schemeClr val="tx1"/>
                </a:solidFill>
              </a:rPr>
              <a:t> </a:t>
            </a:r>
            <a:endParaRPr lang="ru-RU" sz="2600" b="1" i="1" dirty="0" smtClean="0">
              <a:solidFill>
                <a:schemeClr val="tx1"/>
              </a:solidFill>
            </a:endParaRP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endParaRPr lang="ru-RU" b="1" i="1" dirty="0">
              <a:solidFill>
                <a:schemeClr val="tx1"/>
              </a:solidFill>
            </a:endParaRP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endParaRPr lang="ru-RU" b="1" i="1" dirty="0">
              <a:solidFill>
                <a:schemeClr val="tx1"/>
              </a:solidFill>
            </a:endParaRPr>
          </a:p>
          <a:p>
            <a:endParaRPr lang="ru-RU" sz="2100" b="1" dirty="0">
              <a:solidFill>
                <a:schemeClr val="tx1"/>
              </a:solidFill>
            </a:endParaRP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25480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Порядок действий  выборного профсоюзного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органа в ходе подготовки и проведения  специальной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оценки условий труда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7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в процессе </a:t>
            </a:r>
            <a:r>
              <a:rPr lang="ru-RU" sz="1400" b="1" dirty="0" smtClean="0"/>
              <a:t>специальной </a:t>
            </a:r>
            <a:r>
              <a:rPr lang="ru-RU" sz="1400" b="1" dirty="0"/>
              <a:t>оценки условий труда:</a:t>
            </a:r>
            <a:endParaRPr lang="ru-RU" sz="1400" dirty="0"/>
          </a:p>
          <a:p>
            <a:r>
              <a:rPr lang="ru-RU" sz="1400" dirty="0"/>
              <a:t>систематически (ежеквартально) на заседаниях профкома (цехкома) с участием ответственных представителей работодателя и представителей первичной организации, делегированных в комиссии, рассматривать ход специальной оценки условий труда, выявлять нарушения методики её проведения, методик измерений и оценок вредных факторов производственной  среды, принимать меры профсоюзного воздействия для устранения нарушений.</a:t>
            </a:r>
          </a:p>
          <a:p>
            <a:r>
              <a:rPr lang="ru-RU" sz="1400" b="1" dirty="0"/>
              <a:t>после завершения  специальной оценки условий труда:</a:t>
            </a:r>
            <a:endParaRPr lang="ru-RU" sz="1400" dirty="0"/>
          </a:p>
          <a:p>
            <a:r>
              <a:rPr lang="ru-RU" sz="1400" b="1" dirty="0" smtClean="0"/>
              <a:t>- </a:t>
            </a:r>
            <a:r>
              <a:rPr lang="ru-RU" sz="1400" dirty="0" smtClean="0"/>
              <a:t>до </a:t>
            </a:r>
            <a:r>
              <a:rPr lang="ru-RU" sz="1400" dirty="0"/>
              <a:t>издания итогового приказа рассмотреть на  совместном с работодателем заседании выборного профсоюзного органа вопрос о результатах специальной оценки условий труда, возможных негативных её последствиях для работников, определить меры по их смягчению; 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с </a:t>
            </a:r>
            <a:r>
              <a:rPr lang="ru-RU" sz="1400" dirty="0"/>
              <a:t>учётом результатов специальной оценки условий труда определиться с перечнем и мер по охране труда, промышленной и экологической безопасности  для включения соответствующих  изменений  в действующий или проект очередного коллективного договора;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не </a:t>
            </a:r>
            <a:r>
              <a:rPr lang="ru-RU" sz="1400" dirty="0"/>
              <a:t>допускать необоснованного, до выхода итогового приказа, прекращения  предоставления компенсаций за работу во вредных и тяжелых условиях труда;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организовать </a:t>
            </a:r>
            <a:r>
              <a:rPr lang="ru-RU" sz="1400" dirty="0"/>
              <a:t>в трудовых коллективах обсуждение работы по организации и проведению специальной оценки условий труда, ее результатов, обобщить замечания и предложения работников, использовать их для формирования планов приведения условий труда в соответствие с государственными нормативными требованиями; 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при </a:t>
            </a:r>
            <a:r>
              <a:rPr lang="ru-RU" sz="1400" dirty="0"/>
              <a:t>подготовке и согласовании итогового приказа учесть обобщённые замечания и предложения работников, обеспечить защиту их прав и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9480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Порядок </a:t>
            </a:r>
            <a:r>
              <a:rPr lang="ru-RU" sz="2200" b="1" dirty="0"/>
              <a:t>действий представителя выборного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профсоюзного органа в работе комиссии, проводящей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специальную оценку условий труда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при формировании перечня рабочих мест, подлежащих  специальной оценке условий труда:</a:t>
            </a:r>
            <a:endParaRPr lang="ru-RU" sz="1400" dirty="0"/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убедиться</a:t>
            </a:r>
            <a:r>
              <a:rPr lang="ru-RU" sz="1400" dirty="0"/>
              <a:t>, что в перечень рабочих мест, подлежащих специальной оценке условий труда, включены все рабочие места, на которых идентифицированы  вредные и (или) опасные  факторы производственной среды;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при </a:t>
            </a:r>
            <a:r>
              <a:rPr lang="ru-RU" sz="1400" dirty="0"/>
              <a:t>выделении аналогичных рабочих мест контролировать совпадение признаков аналогичности, Не допускать объединения рабочих мест в группы аналогичных при несовпадении на них признаков аналогичности;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рабочим </a:t>
            </a:r>
            <a:r>
              <a:rPr lang="ru-RU" sz="1400" dirty="0"/>
              <a:t>местом для профессий с расширенной зоной обслуживания считать всю рабочую зону;</a:t>
            </a:r>
          </a:p>
          <a:p>
            <a:r>
              <a:rPr lang="ru-RU" sz="1400" dirty="0"/>
              <a:t>добиваться приведения наименований всех профессий и должностей, вносимых в перечень, а также указанных в штатном расписании организации и в договорах найма работников, в полное соответствие с Общероссийским классификатором профессий рабочих, должностей служащих…(ОК 016-94); 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на </a:t>
            </a:r>
            <a:r>
              <a:rPr lang="ru-RU" sz="1400" dirty="0"/>
              <a:t>рабочих местах с вредными труда особое внимание обратить на приведение наименований профессий и должностей, содержания и объёма выполняемых работ в соответствие с Единым тарифно-квалификационным справочником (для рабочих) и с Квалификационным справочником должностей руководителей,   специалистов и  служащих.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проанализировать </a:t>
            </a:r>
            <a:r>
              <a:rPr lang="ru-RU" sz="1400" dirty="0"/>
              <a:t>изменения в  технике и технологиях, применяемых сырье и материалах на предмет наличия вредных и (или) опасных производственных факторов  и их возможного  воздействия на здоровье работающих;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подготовить</a:t>
            </a:r>
            <a:r>
              <a:rPr lang="ru-RU" sz="1400" dirty="0"/>
              <a:t>, надлежаще учесть и передать председателю комиссии проект перечня либо отдельные замечания и предложения для его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xmlns="" val="42592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r>
              <a:rPr lang="ru-RU" sz="1400" b="1" dirty="0" smtClean="0"/>
              <a:t>перед </a:t>
            </a:r>
            <a:r>
              <a:rPr lang="ru-RU" sz="1400" b="1" dirty="0"/>
              <a:t>согласованием  перечня рабочих мест:</a:t>
            </a:r>
            <a:endParaRPr lang="ru-RU" sz="1400" dirty="0"/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проанализировать</a:t>
            </a:r>
            <a:r>
              <a:rPr lang="ru-RU" sz="1400" dirty="0"/>
              <a:t>, насколько полно учтены замечания и предложения профсоюза в предложенном к подписанию проекте;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сформулировать </a:t>
            </a:r>
            <a:r>
              <a:rPr lang="ru-RU" sz="1400" dirty="0"/>
              <a:t>необходимые дополнения и изменения к предложенному проекту и потребовать их включения в итоговый вариант перечня;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требовать </a:t>
            </a:r>
            <a:r>
              <a:rPr lang="ru-RU" sz="1400" dirty="0"/>
              <a:t>протоколирования обсуждения всех предложений по проекту перечня;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в </a:t>
            </a:r>
            <a:r>
              <a:rPr lang="ru-RU" sz="1400" dirty="0"/>
              <a:t>случае принципиальных разногласий подписывать перечень с указанием  особого  мнения, добиваться его учета комиссией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при </a:t>
            </a:r>
            <a:r>
              <a:rPr lang="ru-RU" sz="1400" b="1" dirty="0"/>
              <a:t>измерениях уровней факторов производственной среды:</a:t>
            </a:r>
            <a:endParaRPr lang="ru-RU" sz="1400" dirty="0"/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не </a:t>
            </a:r>
            <a:r>
              <a:rPr lang="ru-RU" sz="1400" dirty="0"/>
              <a:t>допускать измерений без наличия утверждённого перечня рабочих мест, подлежащих  специальной оценке условий труда;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не </a:t>
            </a:r>
            <a:r>
              <a:rPr lang="ru-RU" sz="1400" dirty="0"/>
              <a:t>допускать контрольных замеров при нештатном режиме производства и без участия членов комиссии от профсоюза и работодателя;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проконсультироваться </a:t>
            </a:r>
            <a:r>
              <a:rPr lang="ru-RU" sz="1400" dirty="0"/>
              <a:t>у специалистов  соответствующего профиля по методам предстоящих контрольных замеров;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убедиться </a:t>
            </a:r>
            <a:r>
              <a:rPr lang="ru-RU" sz="1400" dirty="0"/>
              <a:t>в наличии у специалистов организации, проводящей специальную оценку условий труда, необходимых методических документов, надлежащего приборного оборудования, программы (плана) проведения измерений с указанием схемы (эскиза) рабочего места, точек измерений, времени и количества отбора проб;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вести </a:t>
            </a:r>
            <a:r>
              <a:rPr lang="ru-RU" sz="1400" dirty="0"/>
              <a:t>и сохранять подробные записи о фактическом производстве измерений на рабочем месте и о фактических значениях измеряемых параметров;</a:t>
            </a:r>
          </a:p>
        </p:txBody>
      </p:sp>
    </p:spTree>
    <p:extLst>
      <p:ext uri="{BB962C8B-B14F-4D97-AF65-F5344CB8AC3E}">
        <p14:creationId xmlns:p14="http://schemas.microsoft.com/office/powerpoint/2010/main" xmlns="" val="39494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при оценке обеспеченности работников средствами индивидуальной защиты:</a:t>
            </a:r>
            <a:endParaRPr lang="ru-RU" sz="1400" dirty="0"/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убедиться </a:t>
            </a:r>
            <a:r>
              <a:rPr lang="ru-RU" sz="1400" dirty="0"/>
              <a:t>в полноте перечней СИЗ, принятых к оценке организацией, проводящей специальную оценку условий труда;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затребовать </a:t>
            </a:r>
            <a:r>
              <a:rPr lang="ru-RU" sz="1400" dirty="0"/>
              <a:t>для анализа и контроля материалы по оценке эффективности СИЗ;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</a:t>
            </a:r>
            <a:r>
              <a:rPr lang="ru-RU" sz="1400" dirty="0" smtClean="0"/>
              <a:t>самостоятельно, или с </a:t>
            </a:r>
            <a:r>
              <a:rPr lang="ru-RU" sz="1400" dirty="0"/>
              <a:t>помощью </a:t>
            </a:r>
            <a:r>
              <a:rPr lang="ru-RU" sz="1400" dirty="0" smtClean="0"/>
              <a:t>профсоюзного технического </a:t>
            </a:r>
            <a:r>
              <a:rPr lang="ru-RU" sz="1400" dirty="0"/>
              <a:t>инспектора </a:t>
            </a:r>
            <a:r>
              <a:rPr lang="ru-RU" sz="1400" dirty="0" smtClean="0"/>
              <a:t>труда </a:t>
            </a:r>
            <a:r>
              <a:rPr lang="ru-RU" sz="1400" dirty="0"/>
              <a:t>провести выборочную </a:t>
            </a:r>
            <a:r>
              <a:rPr lang="ru-RU" sz="1400" dirty="0" smtClean="0"/>
              <a:t> </a:t>
            </a:r>
            <a:r>
              <a:rPr lang="ru-RU" sz="1400" dirty="0"/>
              <a:t>оценку</a:t>
            </a:r>
            <a:r>
              <a:rPr lang="ru-RU" sz="1400" b="1" dirty="0"/>
              <a:t> </a:t>
            </a:r>
            <a:r>
              <a:rPr lang="ru-RU" sz="1400" dirty="0"/>
              <a:t>обеспеченности работников</a:t>
            </a:r>
            <a:r>
              <a:rPr lang="ru-RU" sz="1400" b="1" dirty="0"/>
              <a:t> </a:t>
            </a:r>
            <a:r>
              <a:rPr lang="ru-RU" sz="1400" dirty="0"/>
              <a:t>СИЗ, эффективности этих средств, и в случае несогласия с оценкой организации, проводящей специальную оценку условий труда, подготовить мотивированное особое  мнение для нее, работодателя и выборного профсоюзного органа.</a:t>
            </a:r>
          </a:p>
          <a:p>
            <a:r>
              <a:rPr lang="ru-RU" sz="1400" b="1" dirty="0"/>
              <a:t>перед подписанием карт специальной оценки условий труда на рабочих местах:</a:t>
            </a:r>
            <a:endParaRPr lang="ru-RU" sz="1400" dirty="0"/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затребовать </a:t>
            </a:r>
            <a:r>
              <a:rPr lang="ru-RU" sz="1400" dirty="0"/>
              <a:t>для анализа протоколы измерений и оценок вредных и опасных факторов производственной среды,  протоколы оценки обеспеченности работников СИЗ, хронометраж рабочего времени (фотографию рабочего дня) по каждому рабочему месту;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сопоставить </a:t>
            </a:r>
            <a:r>
              <a:rPr lang="ru-RU" sz="1400" dirty="0"/>
              <a:t>фактическое количество измеряемых производственных факторов, количество измерений и мест, где они производились, с утверждённым перечнем рабочих мест, подлежащих специальной оценке условий труда, либо с другими утверждёнными документами (программами, планами специальной оценки условий труда и т.п.);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по </a:t>
            </a:r>
            <a:r>
              <a:rPr lang="ru-RU" sz="1400" dirty="0"/>
              <a:t>каждой из групп аналогичных рабочих мест убедиться в том, что не менее 20  процентов таких рабочих мест подвергнуты процедуре специальной оценки по каждому рабочему месту; 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самостоятельно</a:t>
            </a:r>
            <a:r>
              <a:rPr lang="ru-RU" sz="1400" dirty="0"/>
              <a:t>, либо с привлечением соответствующих специалистов, технических инспекторов труда, провести выборочную проверку достоверности оценок условий труда по гигиеническим параметрам, по обеспеченности СИЗ, по комплексной оценке условий труда с оформлением, в случае необходимости, акта о проведённой проверке;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особое </a:t>
            </a:r>
            <a:r>
              <a:rPr lang="ru-RU" sz="1400" dirty="0"/>
              <a:t>внимание обратить на правомерность установления (отмены) компенсаций, соблюдения гарантий прав на досрочную трудовую пенсию, необходимость проведения медицинских осмотров;</a:t>
            </a:r>
          </a:p>
          <a:p>
            <a:r>
              <a:rPr lang="ru-RU" sz="1400" dirty="0"/>
              <a:t>принять участие в подготовке действительно необходимых и эффективных рекомендаций по улучшению условий, режима труда и  отдыха работников;</a:t>
            </a:r>
          </a:p>
          <a:p>
            <a:r>
              <a:rPr lang="ru-RU" sz="1400" b="1" dirty="0" smtClean="0"/>
              <a:t>- </a:t>
            </a:r>
            <a:r>
              <a:rPr lang="ru-RU" sz="1400" dirty="0" smtClean="0"/>
              <a:t>сформулировать </a:t>
            </a:r>
            <a:r>
              <a:rPr lang="ru-RU" sz="1400" dirty="0"/>
              <a:t>необходимые дополнения и изменения к предложенному проекту карты специальной оценки условий труда на  рабочем месте, потребовать включения их в итоговый вариант карты;</a:t>
            </a:r>
          </a:p>
          <a:p>
            <a:r>
              <a:rPr lang="ru-RU" sz="1400" dirty="0"/>
              <a:t>в случае принципиальных разногласий подписывать карты с особым мнением, которое должно быть представлено председателю комиссии, работодателю и выборному профсоюзному органу.</a:t>
            </a:r>
          </a:p>
        </p:txBody>
      </p:sp>
    </p:spTree>
    <p:extLst>
      <p:ext uri="{BB962C8B-B14F-4D97-AF65-F5344CB8AC3E}">
        <p14:creationId xmlns:p14="http://schemas.microsoft.com/office/powerpoint/2010/main" xmlns="" val="1601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r>
              <a:rPr lang="ru-RU" sz="1400" b="1" dirty="0" smtClean="0"/>
              <a:t>при </a:t>
            </a:r>
            <a:r>
              <a:rPr lang="ru-RU" sz="1400" b="1" dirty="0"/>
              <a:t>подготовке и подписании сводных ведомостей и таблиц, планов мероприятий по улучшению и оздоровлению условий труда:</a:t>
            </a:r>
            <a:endParaRPr lang="ru-RU" sz="1400" dirty="0"/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сопоставить </a:t>
            </a:r>
            <a:r>
              <a:rPr lang="ru-RU" sz="1400" dirty="0"/>
              <a:t>объёмы запланированных и проведённых работ по приложениям к Методике проведения специальная оценка условий труда;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сопоставить </a:t>
            </a:r>
            <a:r>
              <a:rPr lang="ru-RU" sz="1400" dirty="0"/>
              <a:t>свои выборочные оценки условий труда с представленными к подписанию;</a:t>
            </a:r>
          </a:p>
          <a:p>
            <a:r>
              <a:rPr lang="ru-RU" sz="1400" dirty="0"/>
              <a:t>потребовать устранения выявленных нарушений и несоответствий;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в </a:t>
            </a:r>
            <a:r>
              <a:rPr lang="ru-RU" sz="1400" dirty="0"/>
              <a:t>случае принципиальных разногласий подписывать документы указанием  особого мнения, которое должно быть представлено председателю комиссии, работодателю и выборному профсоюзному органу.</a:t>
            </a:r>
          </a:p>
          <a:p>
            <a:endParaRPr lang="ru-RU" sz="1400" b="1" dirty="0" smtClean="0"/>
          </a:p>
          <a:p>
            <a:pPr algn="ctr"/>
            <a:r>
              <a:rPr lang="ru-RU" sz="1400" b="1" dirty="0" smtClean="0"/>
              <a:t>____________________________________________________________________________</a:t>
            </a:r>
          </a:p>
          <a:p>
            <a:pPr algn="ctr"/>
            <a:endParaRPr lang="ru-RU" sz="1400" b="1" dirty="0"/>
          </a:p>
          <a:p>
            <a:r>
              <a:rPr lang="ru-RU" sz="1400" b="1" dirty="0" smtClean="0"/>
              <a:t>При </a:t>
            </a:r>
            <a:r>
              <a:rPr lang="ru-RU" sz="1400" b="1" dirty="0"/>
              <a:t>проведении мероприятий по специальной оценке условий труда, особого внимания профсоюзных органов требует безусловное выполнение работодателями  норм переходного периода, установленного федеральными законами: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b="1" dirty="0"/>
              <a:t>«О специальной оценке условий труда» (от  28.12.2013 г. N 426-ФЗ), </a:t>
            </a:r>
            <a:endParaRPr lang="ru-RU" sz="1400" dirty="0"/>
          </a:p>
          <a:p>
            <a:r>
              <a:rPr lang="ru-RU" sz="1400" dirty="0"/>
              <a:t> пунктом 4 статьи 27 «Переходные положения» которого установлено, что  в случае, если до дня вступления в силу настоящего Федерального закона в отношении рабочих мест работников, занятых во вредных условиях труда,  была проведена аттестация рабочих мест по условиям труда, специальная оценка условий труда в отношении таких рабочих мест не проводится в течение пяти лет со дня завершения указанной аттестации, за исключением обстоятельств, указанных в </a:t>
            </a:r>
            <a:r>
              <a:rPr lang="ru-RU" sz="1400" u="sng" dirty="0">
                <a:hlinkClick r:id="rId2"/>
              </a:rPr>
              <a:t>части 1 статьи 17</a:t>
            </a:r>
            <a:r>
              <a:rPr lang="ru-RU" sz="1400" dirty="0"/>
              <a:t> «Проведение внеплановой специальной оценки условий труда» настоящего Федерального закона.</a:t>
            </a:r>
          </a:p>
        </p:txBody>
      </p:sp>
    </p:spTree>
    <p:extLst>
      <p:ext uri="{BB962C8B-B14F-4D97-AF65-F5344CB8AC3E}">
        <p14:creationId xmlns:p14="http://schemas.microsoft.com/office/powerpoint/2010/main" xmlns="" val="312069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r>
              <a:rPr lang="ru-RU" sz="1400" b="1" dirty="0" smtClean="0"/>
              <a:t>«</a:t>
            </a:r>
            <a:r>
              <a:rPr lang="ru-RU" sz="1400" b="1" dirty="0"/>
              <a:t>О внесении изменений в отдельные законодательные акты Российской Федерации в связи с принятием Федерального закона "О специальной оценке условий труда"" (от 28.12. 2013 г. N 421-ФЗ</a:t>
            </a:r>
            <a:r>
              <a:rPr lang="ru-RU" sz="1400" b="1" dirty="0" smtClean="0"/>
              <a:t>):</a:t>
            </a:r>
          </a:p>
          <a:p>
            <a:endParaRPr lang="ru-RU" sz="1400" dirty="0"/>
          </a:p>
          <a:p>
            <a:r>
              <a:rPr lang="ru-RU" sz="1400" dirty="0"/>
              <a:t> пунктом 3 статьи 15 которого установлено, что при реализации, в соответствии с положениями ТК РФ (в редакции. Федерального </a:t>
            </a:r>
            <a:r>
              <a:rPr lang="ru-RU" sz="1400" dirty="0">
                <a:hlinkClick r:id="rId2"/>
              </a:rPr>
              <a:t>закона</a:t>
            </a:r>
            <a:r>
              <a:rPr lang="ru-RU" sz="1400" dirty="0"/>
              <a:t> от 28.12.2013 N 421-ФЗ, статьи 92, 94 и 147),  в отношении работников, занятых на работах с вредными и (или) опасными условиями труда, компенсационных мер, направленных на ослабление негативного воздействия на их здоровье вредных и (или) опасных факторов производственной среды и трудового процесса, порядок и условия осуществления таких мер не могут быть ухудшены, а размеры снижены по сравнению с порядком, условиями и размерами фактически реализуемых в отношении указанных работников компенсационных мер по состоянию на день вступления в силу настоящего Федерального закона при условии сохранения соответствующих условий труда на рабочем месте, явившихся основанием для назначения реализуемых компенсационных мер.</a:t>
            </a:r>
          </a:p>
          <a:p>
            <a:r>
              <a:rPr lang="ru-RU" sz="1400" dirty="0"/>
              <a:t>С учетом вышесказанного можно констатировать, что  размер компенсаций за работу во вредных условиях труда в редакции Федерального </a:t>
            </a:r>
            <a:r>
              <a:rPr lang="ru-RU" sz="1400" dirty="0">
                <a:hlinkClick r:id="rId2"/>
              </a:rPr>
              <a:t>закона</a:t>
            </a:r>
            <a:r>
              <a:rPr lang="ru-RU" sz="1400" dirty="0"/>
              <a:t> N 421-ФЗ  для статей 92, 94 и 147 ТК РФ, установленный до введения в действие законодательства  о специальной оценке условий труда, может быть  пересмотрен работодателем только после проведения специальной оценки условий труда и установлен только на основании ее результатов. </a:t>
            </a:r>
          </a:p>
          <a:p>
            <a:r>
              <a:rPr lang="ru-RU" sz="1400" b="1" dirty="0"/>
              <a:t> 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116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Garamond" panose="02020404030301010803" pitchFamily="18" charset="0"/>
                <a:ea typeface="Times New Roman"/>
              </a:rPr>
              <a:t>Вступление</a:t>
            </a:r>
            <a:r>
              <a:rPr lang="ru-RU" sz="2800" dirty="0">
                <a:latin typeface="Garamond" panose="02020404030301010803" pitchFamily="18" charset="0"/>
                <a:ea typeface="Times New Roman"/>
              </a:rPr>
              <a:t/>
            </a:r>
            <a:br>
              <a:rPr lang="ru-RU" sz="2800" dirty="0">
                <a:latin typeface="Garamond" panose="02020404030301010803" pitchFamily="18" charset="0"/>
                <a:ea typeface="Times New Roman"/>
              </a:rPr>
            </a:br>
            <a:endParaRPr lang="ru-RU" sz="2800" dirty="0">
              <a:latin typeface="Garamond" panose="020204040303010108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53961"/>
            <a:ext cx="8496944" cy="49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Специальная оценка рабочих мест по условиям труда (далее-специальная оценка условий труда) и  ее итоги имеют равноценное значение, как для работодателя, так и для профсоюзных организаций.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При переходе к конкретным действиям по реализации вступивших в силу норм законодательства о специальной оценке условия труда, перед ее исполнителями, представляющими интересы, как работодателя, так и работников,  возникают многие проблемы,  в том числе связанные с нормативно-правовым, материально-техническим и финансовым обеспечением процедуры специальной оценки и другие вопросы.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Кто организует и проведет специальную оценку условий труда, как будет учтена специфика </a:t>
            </a:r>
            <a:r>
              <a:rPr lang="ru-RU" sz="1400" dirty="0" smtClean="0">
                <a:latin typeface="Times New Roman"/>
                <a:ea typeface="Times New Roman"/>
              </a:rPr>
              <a:t>различных </a:t>
            </a:r>
            <a:r>
              <a:rPr lang="ru-RU" sz="1400" dirty="0" smtClean="0">
                <a:latin typeface="Times New Roman"/>
                <a:ea typeface="Times New Roman"/>
              </a:rPr>
              <a:t> производств, </a:t>
            </a:r>
            <a:r>
              <a:rPr lang="ru-RU" sz="1400" dirty="0">
                <a:latin typeface="Times New Roman"/>
                <a:ea typeface="Times New Roman"/>
              </a:rPr>
              <a:t>какова  роль и задачи  каждой стороны, участвующей в данной работе,  как  направить совместную работу членов комиссий, проводящих специальную оценку условий труда (далее-комиссия) в нужном  направлении.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Осуществление  контроля за соблюдением работодателем требований, предъявляемых  к проведению специальной оценки условий труда, использованию ее итогов в мероприятиях по улучшению условий труда, предоставлению компенсаций за работу во вредных условиях труда,  значительно поднимает  роль профсоюзных представителей в составе комиссий, повышает   уровень  решаемых ими задач. 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9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ТЕРМИНЫ И ОПРЕДЕЛЕНИЯ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Специальная оценка условий труда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единый комплекс последовательно осуществляемых мероприятий по идентификации вредных и (или) опасных факторов производственной среды и трудового процесса (далее также - вредные и (или) опасные производственные факторы) и оценке уровня их воздействия на работника с учетом отклонения их фактических значений от установленных уполномоченным Правительством Российской Федерации федеральным органом исполнительной власти нормативов (гигиенических нормативов) условий труда и применения средств индивидуальной и коллективной защиты работников.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Организация, проводящая специальную оценку условий труда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юридическое лицо, аккредитованное в установленном порядке в качестве организации, оказывающей услуги по специальной оценке условий труда и выполняющей на основании договора гражданско-правового характера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работодателем измерения 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оценки, а также оценку соответствия условий труда государственным нормативным требованиям охраны труда, оформление и подготовку отчета об аттестации.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Вредный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фактор рабочей среды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фактор среды и трудового процесса,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воздействие которого на работника может вызывать профессиональное заболевание или другое нарушение состояния его здоровья, повреждения здоровья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потомства,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угрозу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жизни работника, а последствия воздействия данных факторов обусловливают высокий риск развития острого профессионального заболевания в период трудовой деятельности.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4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ТЕРМИНЫ И ОПРЕДЕЛЕНИЯ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2"/>
            <a:ext cx="84249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Гигиенические нормативы условий труда (ПДК, ПДУ)</a:t>
            </a:r>
            <a:r>
              <a:rPr lang="ru-RU" sz="1400" dirty="0"/>
              <a:t> -</a:t>
            </a:r>
            <a:r>
              <a:rPr lang="ru-RU" sz="1400" b="1" dirty="0"/>
              <a:t> </a:t>
            </a:r>
            <a:r>
              <a:rPr lang="ru-RU" sz="1400" dirty="0"/>
              <a:t>уровни вредных факторов рабочей среды, которые при ежедневной (кроме выходных дней) работе в течение 8 часов, но не более 40 часов в неделю, в течение всего рабочего стажа не должны вызывать заболеваний или отклонений в состоянии здоровья, обнаруживаемых современными методами исследований, в процессе работы или в отдаленные сроки жизни настоящего и последующего поколений. </a:t>
            </a:r>
          </a:p>
          <a:p>
            <a:r>
              <a:rPr lang="ru-RU" sz="1400" b="1" dirty="0"/>
              <a:t>Гигиенические критерии </a:t>
            </a:r>
            <a:r>
              <a:rPr lang="ru-RU" sz="1400" dirty="0"/>
              <a:t>-</a:t>
            </a:r>
            <a:r>
              <a:rPr lang="ru-RU" sz="1400" b="1" dirty="0"/>
              <a:t> </a:t>
            </a:r>
            <a:r>
              <a:rPr lang="ru-RU" sz="1400" dirty="0"/>
              <a:t>показатели, характеризующие степень отклонения параметров факторов рабочей среды и трудового процесса от действующих гигиенических нормативов.</a:t>
            </a:r>
          </a:p>
          <a:p>
            <a:r>
              <a:rPr lang="ru-RU" sz="1400" b="1" dirty="0"/>
              <a:t>Государственная экспертиза условий труда </a:t>
            </a:r>
            <a:r>
              <a:rPr lang="ru-RU" sz="1400" dirty="0"/>
              <a:t>-</a:t>
            </a:r>
            <a:r>
              <a:rPr lang="ru-RU" sz="1400" b="1" dirty="0"/>
              <a:t> </a:t>
            </a:r>
            <a:r>
              <a:rPr lang="ru-RU" sz="1400" dirty="0"/>
              <a:t>оценка соответствия объекта экспертизы государственным нормативным требованиям охраны труда.</a:t>
            </a:r>
          </a:p>
          <a:p>
            <a:r>
              <a:rPr lang="ru-RU" sz="1400" b="1" dirty="0"/>
              <a:t>Рабочая зона </a:t>
            </a:r>
            <a:r>
              <a:rPr lang="ru-RU" sz="1400" dirty="0"/>
              <a:t>-  пространство высотой до 2 метров над уровнем пола или площадки, на которых находятся места постоянного или временного (непостоянного) пребывания работников.</a:t>
            </a:r>
          </a:p>
          <a:p>
            <a:r>
              <a:rPr lang="ru-RU" sz="1400" dirty="0"/>
              <a:t>Часть рабочего места, оснащенная необходимыми средствами производства, на котором один или несколько работников выполняют одну и ту же работу или операцию.</a:t>
            </a:r>
          </a:p>
          <a:p>
            <a:r>
              <a:rPr lang="ru-RU" sz="1400" b="1" dirty="0"/>
              <a:t>Рабочее место</a:t>
            </a:r>
            <a:r>
              <a:rPr lang="ru-RU" sz="1400" dirty="0"/>
              <a:t> -</a:t>
            </a:r>
            <a:r>
              <a:rPr lang="ru-RU" sz="1400" b="1" dirty="0"/>
              <a:t> </a:t>
            </a:r>
            <a:r>
              <a:rPr lang="ru-RU" sz="1400" dirty="0"/>
              <a:t> место, где  работник должен находиться или куда ему необходимо прибыть в связи с его работой, и которое прямо или косвенно находится под контролем работодателя.</a:t>
            </a:r>
          </a:p>
          <a:p>
            <a:r>
              <a:rPr lang="ru-RU" sz="1400" b="1" dirty="0"/>
              <a:t>Рабочее место постоянное </a:t>
            </a:r>
            <a:r>
              <a:rPr lang="ru-RU" sz="1400" dirty="0"/>
              <a:t>- место, на котором работающий находится большую часть своего рабочего времени (более 50 процентов или более 2-х часов непрерывно). Если при этом работа осуществляется в различных пунктах рабочей зоны, постоянным рабочим местом считается вся рабочая зона (ГОСТ 12.1.005-88).</a:t>
            </a:r>
          </a:p>
        </p:txBody>
      </p:sp>
    </p:spTree>
    <p:extLst>
      <p:ext uri="{BB962C8B-B14F-4D97-AF65-F5344CB8AC3E}">
        <p14:creationId xmlns:p14="http://schemas.microsoft.com/office/powerpoint/2010/main" xmlns="" val="38980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ТЕРМИНЫ И ОПРЕДЕЛЕНИЯ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Нестационарные рабочие места </a:t>
            </a:r>
            <a:r>
              <a:rPr lang="ru-RU" sz="1400" dirty="0"/>
              <a:t>-</a:t>
            </a:r>
            <a:r>
              <a:rPr lang="ru-RU" sz="1400" b="1" dirty="0"/>
              <a:t> </a:t>
            </a:r>
            <a:r>
              <a:rPr lang="ru-RU" sz="1400" dirty="0"/>
              <a:t> рабочие места с территориально меняющимися рабочими зонами, где рабочей зоной считается оснащенная необходимыми средствами производства часть рабочего места, в которой один работник или несколько работников выполняют схожие работы или технологические операции, проводится путем предварительного определения типичных технологических операций, характеризующихся наличием одинаковых вредных и (или) опасных производственных факторов, и последующей оценки воздействия на работников этих факторов при выполнении таких работ или операций.</a:t>
            </a:r>
          </a:p>
          <a:p>
            <a:r>
              <a:rPr lang="ru-RU" sz="1400" b="1" dirty="0"/>
              <a:t>Напряженность труда </a:t>
            </a:r>
            <a:r>
              <a:rPr lang="ru-RU" sz="1400" dirty="0"/>
              <a:t>-</a:t>
            </a:r>
            <a:r>
              <a:rPr lang="ru-RU" sz="1400" b="1" dirty="0"/>
              <a:t> </a:t>
            </a:r>
            <a:r>
              <a:rPr lang="ru-RU" sz="1400" dirty="0"/>
              <a:t>характеристика трудового процесса, отражающая нагрузку преимущественно на центральную нервную систему, органы чувств, эмоциональную сферу работника. К таким факторам относятся: интеллектуальные, сенсорные, эмоциональные нагрузки, степень монотонности нагрузок, режим работы.</a:t>
            </a:r>
          </a:p>
          <a:p>
            <a:r>
              <a:rPr lang="ru-RU" sz="1400" b="1" dirty="0"/>
              <a:t>Тяжесть труда </a:t>
            </a:r>
            <a:r>
              <a:rPr lang="ru-RU" sz="1400" dirty="0"/>
              <a:t>- характеристика трудового процесса, отражающая преимущественную нагрузку на опорно-двигательный аппарат и функциональные системы организма (сердечно-сосудистую, дыхательную и др.), обеспечивающие его деятельность. Тяжесть труда характеризуется физической динамической нагрузкой, массой поднимаемого и перемещаемого груза, общим числом стереотипных рабочих движений, величиной статической нагрузки, характером рабочей позы, глубиной и частотой наклона корпуса, перемещениями в пространстве.</a:t>
            </a:r>
          </a:p>
          <a:p>
            <a:r>
              <a:rPr lang="ru-RU" sz="1400" b="1" dirty="0"/>
              <a:t>Трудоспособность </a:t>
            </a:r>
            <a:r>
              <a:rPr lang="ru-RU" sz="1400" dirty="0"/>
              <a:t>- состояние человека, при котором совокупность физических, умственных и эмоциональных его возможностей позволяют выполнять работу определенного объема и качества (Руководство по врачебной и трудовой экспертизе).</a:t>
            </a:r>
          </a:p>
        </p:txBody>
      </p:sp>
    </p:spTree>
    <p:extLst>
      <p:ext uri="{BB962C8B-B14F-4D97-AF65-F5344CB8AC3E}">
        <p14:creationId xmlns:p14="http://schemas.microsoft.com/office/powerpoint/2010/main" xmlns="" val="6118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Цели и задачи  специальной оценки условий труда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5689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Специальная оценка условий труда проводится в целях оценки условий труда на рабочих местах и выявления вредных и (или) опасных производственных факторов. </a:t>
            </a:r>
          </a:p>
          <a:p>
            <a:r>
              <a:rPr lang="ru-RU" sz="1400" dirty="0"/>
              <a:t>Результаты специальной оценки условий труда могут применяться для: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разработки </a:t>
            </a:r>
            <a:r>
              <a:rPr lang="ru-RU" sz="1400" dirty="0"/>
              <a:t>и реализации мероприятий, направленных на улучшение условий труда работников;</a:t>
            </a:r>
          </a:p>
          <a:p>
            <a:r>
              <a:rPr lang="ru-RU" sz="1400" dirty="0"/>
              <a:t>информирования работников об условиях труда на рабочих местах, о существующем риске повреждения их здоровья, о мерах по защите от воздействия вредных и (или) опасных производственных факторов и о полагающихся работникам, занятым на работах с вредными и (или) опасными условиями труда, гарантиях и компенсациях;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обеспечения </a:t>
            </a:r>
            <a:r>
              <a:rPr lang="ru-RU" sz="1400" dirty="0"/>
              <a:t>работников средствами индивидуальной защиты, а также оснащения рабочих мест средствами коллективной защиты;</a:t>
            </a:r>
          </a:p>
          <a:p>
            <a:r>
              <a:rPr lang="ru-RU" sz="1400" b="1" dirty="0" smtClean="0"/>
              <a:t>- </a:t>
            </a:r>
            <a:r>
              <a:rPr lang="ru-RU" sz="1400" dirty="0" smtClean="0"/>
              <a:t>осуществления </a:t>
            </a:r>
            <a:r>
              <a:rPr lang="ru-RU" sz="1400" dirty="0"/>
              <a:t>контроля за состоянием условий труда на рабочих местах;</a:t>
            </a:r>
          </a:p>
          <a:p>
            <a:r>
              <a:rPr lang="ru-RU" sz="1400" b="1" dirty="0" smtClean="0"/>
              <a:t>- </a:t>
            </a:r>
            <a:r>
              <a:rPr lang="ru-RU" sz="1400" dirty="0" smtClean="0"/>
              <a:t>организации </a:t>
            </a:r>
            <a:r>
              <a:rPr lang="ru-RU" sz="1400" dirty="0"/>
              <a:t>в случаях, установленных законодательством Российской Федерации, обязательных предварительных (при поступлении на работу) и периодических (в течение трудовой деятельности) медицинских осмотров работников;</a:t>
            </a:r>
          </a:p>
          <a:p>
            <a:r>
              <a:rPr lang="ru-RU" sz="1400" b="1" dirty="0" smtClean="0"/>
              <a:t>- </a:t>
            </a:r>
            <a:r>
              <a:rPr lang="ru-RU" sz="1400" dirty="0" smtClean="0"/>
              <a:t>установления </a:t>
            </a:r>
            <a:r>
              <a:rPr lang="ru-RU" sz="1400" dirty="0"/>
              <a:t>работникам предусмотренных Трудовым </a:t>
            </a:r>
            <a:r>
              <a:rPr lang="ru-RU" sz="1400" dirty="0">
                <a:hlinkClick r:id="rId2"/>
              </a:rPr>
              <a:t>кодексом</a:t>
            </a:r>
            <a:r>
              <a:rPr lang="ru-RU" sz="1400" dirty="0"/>
              <a:t> Российской Федерации гарантий и компенсаций;</a:t>
            </a:r>
          </a:p>
          <a:p>
            <a:r>
              <a:rPr lang="ru-RU" sz="1400" b="1" dirty="0" smtClean="0"/>
              <a:t>- </a:t>
            </a:r>
            <a:r>
              <a:rPr lang="ru-RU" sz="1400" dirty="0" smtClean="0"/>
              <a:t>установления </a:t>
            </a:r>
            <a:r>
              <a:rPr lang="ru-RU" sz="1400" dirty="0"/>
              <a:t>дополнительного тарифа страховых взносов в Пенсионный фонд Российской Федерации с учетом класса (подкласса) условий труда на рабочем месте;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расчета </a:t>
            </a:r>
            <a:r>
              <a:rPr lang="ru-RU" sz="1400" dirty="0"/>
              <a:t>скидок (надбавок) к страховому тарифу на обязательное социальное страхование от несчастных случаев на производстве и профессиональных заболеваний;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обоснования </a:t>
            </a:r>
            <a:r>
              <a:rPr lang="ru-RU" sz="1400" dirty="0"/>
              <a:t>финансирования мероприятий по улучшению условий и охраны труда, в том числе за счет средств на осуществление обязательного социального страхования от несчастных случаев на производстве и профессиональных заболеваний;</a:t>
            </a:r>
          </a:p>
        </p:txBody>
      </p:sp>
    </p:spTree>
    <p:extLst>
      <p:ext uri="{BB962C8B-B14F-4D97-AF65-F5344CB8AC3E}">
        <p14:creationId xmlns:p14="http://schemas.microsoft.com/office/powerpoint/2010/main" xmlns="" val="4995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Цели и Порядок </a:t>
            </a:r>
            <a:r>
              <a:rPr lang="ru-RU" sz="2400" b="1" dirty="0"/>
              <a:t>действий   выборного профсоюзного </a:t>
            </a:r>
            <a:br>
              <a:rPr lang="ru-RU" sz="2400" b="1" dirty="0"/>
            </a:br>
            <a:r>
              <a:rPr lang="ru-RU" sz="2400" b="1" dirty="0"/>
              <a:t>органа при проведении специальной оценки условий труда </a:t>
            </a:r>
            <a:br>
              <a:rPr lang="ru-RU" sz="2400" b="1" dirty="0"/>
            </a:br>
            <a:r>
              <a:rPr lang="ru-RU" sz="2400" b="1" dirty="0" smtClean="0"/>
              <a:t> задачи специальной оценки условий труда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49694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-</a:t>
            </a:r>
            <a:r>
              <a:rPr lang="ru-RU" sz="1400" dirty="0" smtClean="0"/>
              <a:t> заинтересованность </a:t>
            </a:r>
            <a:r>
              <a:rPr lang="ru-RU" sz="1400" dirty="0"/>
              <a:t>в максимальной достоверности и объективности  специальной оценки условий труда, ее итоговых материалов;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воспрепятствование  </a:t>
            </a:r>
            <a:r>
              <a:rPr lang="ru-RU" sz="1400" dirty="0"/>
              <a:t>попыткам работодателя  формировать благоприятную картину условий труда, не соответствующую истинному положению дел,  в том числе  за счёт договоренностей с   организацией, проводящей специальную оценку условий труда, (далее-организация) объективно заинтересованной  в сокращении объёма работ при максимальной оплате договорных обязательств;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включение </a:t>
            </a:r>
            <a:r>
              <a:rPr lang="ru-RU" sz="1400" dirty="0"/>
              <a:t>в коллективный договор обязательств работодателя о проведении специальной оценки условий труда в организации (в конкретных подразделениях) в конкретные сроки и об обеспечении   обязательного, в соответствии с требованиями законодательства, включения профсоюзных представителей в состав комиссии, проводящей специальную оценку условий труда (далее-комиссия) предоставления им  установленных прав и гарантий;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строгий </a:t>
            </a:r>
            <a:r>
              <a:rPr lang="ru-RU" sz="1400" dirty="0"/>
              <a:t>контроль за соблюдением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заполнению, соблюдением требований нормативных правовых актов,  регламентирующих ее проведение;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тесная </a:t>
            </a:r>
            <a:r>
              <a:rPr lang="ru-RU" sz="1400" dirty="0"/>
              <a:t>координация действий с </a:t>
            </a:r>
            <a:r>
              <a:rPr lang="ru-RU" sz="1400" dirty="0" smtClean="0"/>
              <a:t> профсоюзными техническими </a:t>
            </a:r>
            <a:r>
              <a:rPr lang="ru-RU" sz="1400" dirty="0"/>
              <a:t>инспекторами труда </a:t>
            </a:r>
            <a:r>
              <a:rPr lang="ru-RU" sz="1400" dirty="0" smtClean="0"/>
              <a:t>,  </a:t>
            </a:r>
            <a:r>
              <a:rPr lang="ru-RU" sz="1400" dirty="0"/>
              <a:t>непрерывное их информирование о ходе специальной оценки условий труда;</a:t>
            </a:r>
          </a:p>
          <a:p>
            <a:r>
              <a:rPr lang="ru-RU" sz="1400" dirty="0"/>
              <a:t>немедленная реакция на нарушения Методики проведения специальной оценки условий труда, невыполнение требований нормативной правовой базы, регламентирующей ее проведение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4271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Порядок </a:t>
            </a:r>
            <a:r>
              <a:rPr lang="ru-RU" sz="2200" b="1" dirty="0"/>
              <a:t>действий  выборного профсоюзного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органа в ходе подготовки и проведения  специальной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оценки условий труда 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r>
              <a:rPr lang="ru-RU" sz="1400" b="1" dirty="0" smtClean="0"/>
              <a:t>на </a:t>
            </a:r>
            <a:r>
              <a:rPr lang="ru-RU" sz="1400" b="1" dirty="0"/>
              <a:t>стадии подготовки к специальной оценке условий труда:</a:t>
            </a:r>
            <a:endParaRPr lang="ru-RU" sz="1400" dirty="0"/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знать </a:t>
            </a:r>
            <a:r>
              <a:rPr lang="ru-RU" sz="1400" dirty="0"/>
              <a:t>круг организаций, с которыми ведутся  переговоры о проведении специальной оценки условий труда, владеть информацией об уровне квалификации их работников и техническом обеспечении; </a:t>
            </a:r>
          </a:p>
          <a:p>
            <a:r>
              <a:rPr lang="ru-RU" sz="1400" dirty="0" smtClean="0"/>
              <a:t>- добиться </a:t>
            </a:r>
            <a:r>
              <a:rPr lang="ru-RU" sz="1400" dirty="0"/>
              <a:t>от работодателя права на ознакомление  с проектом гражданско-правового договора (далее - договор) с организацией, проводящей специальную оценку условий труда. При ознакомлении с проектом договора, обратить  особое внимание обратить на наличие в нем четко прописанных  обязательств по аналитическому и инструментальному  выявлению вредных и (или) опасных производственных факторов, их фиксации и оформления  в соответствии с установленными законодательством о специальной оценке условий труда  требованиями;</a:t>
            </a:r>
          </a:p>
          <a:p>
            <a:r>
              <a:rPr lang="ru-RU" sz="1400" b="1" dirty="0" smtClean="0"/>
              <a:t>- </a:t>
            </a:r>
            <a:r>
              <a:rPr lang="ru-RU" sz="1400" dirty="0" smtClean="0"/>
              <a:t>добиться </a:t>
            </a:r>
            <a:r>
              <a:rPr lang="ru-RU" sz="1400" dirty="0"/>
              <a:t>включения  в договор обязательств работодателя и  организации, проводящей специальную оценку условий труда, о проведении измерений факторов производственной среды при обязательном  присутствии представителей работодателя и профкома в  комиссии, проводящей специальную оценку условий труда.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5355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Порядок действий  выборного профсоюзного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органа в ходе подготовки и проведения  специальной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оценки условий труда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при подготовке и согласовании приказов работодателя  о проведении специальной оценки условий труда  добиваться:</a:t>
            </a:r>
            <a:endParaRPr lang="ru-RU" sz="1400" dirty="0"/>
          </a:p>
          <a:p>
            <a:r>
              <a:rPr lang="ru-RU" sz="1400" b="1" dirty="0" smtClean="0"/>
              <a:t>- </a:t>
            </a:r>
            <a:r>
              <a:rPr lang="ru-RU" sz="1400" dirty="0" smtClean="0"/>
              <a:t>создания </a:t>
            </a:r>
            <a:r>
              <a:rPr lang="ru-RU" sz="1400" dirty="0"/>
              <a:t>не только головной  комиссии, но и комиссий структурных подразделений;</a:t>
            </a:r>
          </a:p>
          <a:p>
            <a:r>
              <a:rPr lang="ru-RU" sz="1400" dirty="0"/>
              <a:t>включения в головную комиссию  и в комиссии структурных подразделений представителей соответствующих выборных профсоюзных органов (профкомов и цехкомов); 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гарантированного </a:t>
            </a:r>
            <a:r>
              <a:rPr lang="ru-RU" sz="1400" dirty="0"/>
              <a:t>специального обучения за счёт средств работодателя и  ФСС РФ представителей выборного профсоюзного органа в комиссии  порядку применения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заполнению;  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обеспечения  </a:t>
            </a:r>
            <a:r>
              <a:rPr lang="ru-RU" sz="1400" dirty="0"/>
              <a:t>представителям профсоюза в комиссии условий для непосредственного и эффективного  участия в практической работе по проведению специальной оценки условий труда;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установления </a:t>
            </a:r>
            <a:r>
              <a:rPr lang="ru-RU" sz="1400" dirty="0"/>
              <a:t>порядка постоянного взаимодействия представителей работодателя и профсоюза в комиссии с организацией, проводящей специальную оценку условий труда;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 установления </a:t>
            </a:r>
            <a:r>
              <a:rPr lang="ru-RU" sz="1400" dirty="0"/>
              <a:t>перечней нестационарных рабочих мест и видов работ, не содержащихся в квалификационных характеристиках некоторых профессий, определения особенностей их специальной оценки;</a:t>
            </a:r>
          </a:p>
          <a:p>
            <a:r>
              <a:rPr lang="ru-RU" sz="1400" dirty="0"/>
              <a:t>разработки и утверждения подробного поэтапного графика проведения специальной оценки условий труда в организации (в структурном подразделении).</a:t>
            </a:r>
          </a:p>
        </p:txBody>
      </p:sp>
    </p:spTree>
    <p:extLst>
      <p:ext uri="{BB962C8B-B14F-4D97-AF65-F5344CB8AC3E}">
        <p14:creationId xmlns:p14="http://schemas.microsoft.com/office/powerpoint/2010/main" xmlns="" val="31233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2753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                                                                                                   Проект   </vt:lpstr>
      <vt:lpstr>Вступление </vt:lpstr>
      <vt:lpstr>ТЕРМИНЫ И ОПРЕДЕЛЕНИЯ</vt:lpstr>
      <vt:lpstr>ТЕРМИНЫ И ОПРЕДЕЛЕНИЯ</vt:lpstr>
      <vt:lpstr>ТЕРМИНЫ И ОПРЕДЕЛЕНИЯ</vt:lpstr>
      <vt:lpstr>Цели и задачи  специальной оценки условий труда </vt:lpstr>
      <vt:lpstr>Цели и Порядок действий   выборного профсоюзного  органа при проведении специальной оценки условий труда   задачи специальной оценки условий труда</vt:lpstr>
      <vt:lpstr>  Порядок действий  выборного профсоюзного  органа в ходе подготовки и проведения  специальной  оценки условий труда  </vt:lpstr>
      <vt:lpstr>Порядок действий  выборного профсоюзного  органа в ходе подготовки и проведения  специальной  оценки условий труда</vt:lpstr>
      <vt:lpstr>Порядок действий  выборного профсоюзного  органа в ходе подготовки и проведения  специальной  оценки условий труда</vt:lpstr>
      <vt:lpstr>  Порядок действий представителя выборного профсоюзного органа в работе комиссии, проводящей  специальную оценку условий труда  </vt:lpstr>
      <vt:lpstr>Слайд 12</vt:lpstr>
      <vt:lpstr>Слайд 13</vt:lpstr>
      <vt:lpstr>Слайд 14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Горно-металлургический профсоюз России Центральный Совет</dc:title>
  <dc:creator>Сокур</dc:creator>
  <cp:lastModifiedBy>Трудовой инспектор</cp:lastModifiedBy>
  <cp:revision>51</cp:revision>
  <dcterms:created xsi:type="dcterms:W3CDTF">2014-03-28T01:41:02Z</dcterms:created>
  <dcterms:modified xsi:type="dcterms:W3CDTF">2015-05-13T06:36:55Z</dcterms:modified>
</cp:coreProperties>
</file>